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1" r:id="rId4"/>
    <p:sldId id="274" r:id="rId5"/>
    <p:sldId id="282" r:id="rId6"/>
    <p:sldId id="269" r:id="rId7"/>
    <p:sldId id="283" r:id="rId8"/>
    <p:sldId id="259" r:id="rId9"/>
    <p:sldId id="284" r:id="rId10"/>
    <p:sldId id="277" r:id="rId11"/>
    <p:sldId id="285" r:id="rId12"/>
    <p:sldId id="286" r:id="rId13"/>
    <p:sldId id="287" r:id="rId14"/>
    <p:sldId id="273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AF31"/>
    <a:srgbClr val="F7EFED"/>
    <a:srgbClr val="EFDED9"/>
    <a:srgbClr val="ECD8D2"/>
    <a:srgbClr val="FAF5F4"/>
    <a:srgbClr val="F5EAE7"/>
    <a:srgbClr val="FFFFFF"/>
    <a:srgbClr val="2D5F02"/>
    <a:srgbClr val="CFEA8A"/>
    <a:srgbClr val="BCE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8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3B3484-12F9-4114-BEDF-2BC0BDAEA6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AB77B50-50E0-4E0B-8AC1-12E93D979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BE6D0B-DC69-409C-896C-48C76BBD0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96CFBFB-8E62-4A14-A061-D45C8A3A9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11EED4-4568-4241-B048-0ECAB4C1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3147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1B6FF1-6DF9-4218-B986-7CD1E18E4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85F122B-7EEB-40CB-BF47-0EFA24D0FA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2F92CF-7B03-4DCD-8DE0-718863770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0A0C494-F499-43AF-B54D-24956429A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989FCF-650A-47F3-9F82-5F774F891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698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F46F26C-63CA-41D7-A3EC-C3A5DD5DC4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33C8691-D968-4F1C-9CCB-9AEB8BB82E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4347AD-C266-48A8-A4F5-1D69A43A5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AC58E1A-9DE1-4B17-9280-629AD2BD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3C262-AAAA-4918-858A-2E1BE952C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976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977307-3630-45FD-82E4-E7D3C3E55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AB05E69-A46C-4817-A4EA-4E9D61810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FC5F10-869B-4E4B-A588-7A675321B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A0432D5-7C38-484F-B171-412EF259B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E2087F-29F8-4379-9F3B-C0274531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2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C68A6F-7B22-4E74-9124-AE9C2B37C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560C8E9-3B9A-4602-8445-A51CBA1A7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814A1E-9DA4-4E58-9891-B6C4C7A26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7CA82E-9DEF-46CB-B97A-AD3643C6A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651519-9CC8-490D-ABF8-4E1A5667C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825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1B2826-A12E-44E4-B6FB-08B8EB43A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B01397-6DE5-4984-ACC1-61303D860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0ECF833-5107-4BB7-965A-ACDFE08055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C785CBF-B38B-4D16-97FC-03ECC7CB2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CE6C37-C96A-4A02-8D42-B3FADECA3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9ED655D-DDEE-4B6A-A32D-346A83697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6065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C9DDAB-6186-4730-B687-1E115665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AFB0C9-0112-4180-A374-B0AF83267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2E74877-98BD-42F4-8909-3E3F686DF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25BEB32-99E7-4880-9824-E7B9E4B37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7313FC-2E2A-47D5-8847-83BD91C06F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1753150-D162-494C-A578-86FD6BA41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1B2FD3D-ACA7-425A-BFF4-5153A0561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3B73F8E-B8A9-4DC0-BC50-8DC136934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418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9B4F15-E0FF-49AF-B441-EFA0BD1A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BE77605-0252-4A73-A7B1-60A85344F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A587A48-7790-4A0F-B8DF-B90AB5C9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D521AB8-4FCD-4B32-8105-FFE929F86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314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59E282C-43AD-4BAC-9F40-9D9053978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3DC57CA-4A3F-4908-BFF5-F1F78B298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862FF2-5177-4E57-9D17-E818DC1B5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713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65D33E-346E-46FF-95FB-F65D4BA73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F03F6D-D9B4-464E-B450-000DA6C5E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B1ACCE-F418-446A-8236-3E9CFBC30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9848EB-3403-4823-963A-8E33BC3A9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EC07B0-6400-4004-9F41-D2ABD10C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066A4EB-3539-4D3D-8AC1-2557E45E2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0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D4C5A-D36A-4891-84BB-92C754E10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89ADD1-4A1A-4545-9C29-084773B22C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9A5E939-EF57-451A-9AE6-A2F2D4D697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3FAFB3-F062-451B-A325-F6AB9E69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871538-7AD1-4F3C-A762-3DDE6733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289010-1E0A-4953-A522-A6A285D48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40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BEED1C4-DFC9-46CA-A4F1-F5684D5F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D0CBAF-7745-45DB-A8B6-207DBB95E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9B88FE-1760-49E3-8ED3-6A9C93B049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A26C8-BD98-47E0-86D5-1C0AEA2CE826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9929A05-D39D-4436-A0FB-3C25D10F55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410372-76AF-4667-A5A0-C375D6F03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F4289-9138-43ED-ADD1-60B9AC897B25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C302E19-E53F-4003-A6B3-77281AA399B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86" y="6066009"/>
            <a:ext cx="1673436" cy="65546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76B887C-DFD9-4B21-A314-F414879E171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659" y="5015883"/>
            <a:ext cx="1787389" cy="1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5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OfficinaSansITCStd Book" panose="02000506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fficinaSansITCStd Book" panose="02000506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fficinaSansITCStd Book" panose="02000506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fficinaSansITCStd Book" panose="02000506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fficinaSansITCStd Book" panose="02000506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fficinaSansITCStd Book" panose="02000506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9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E09C21-0C6A-4F7F-A3CC-C21F0AA3CC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4C63889-0599-4465-A148-87D124ACA91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10" y="5011265"/>
            <a:ext cx="3862712" cy="151298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877ECD9-F480-4149-A023-EA5F577CD4C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2292" y="3951375"/>
            <a:ext cx="2696261" cy="2572871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D8179A9A-AFB4-4985-8FFC-11728BB37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9882"/>
            <a:ext cx="9144000" cy="2057479"/>
          </a:xfrm>
        </p:spPr>
        <p:txBody>
          <a:bodyPr>
            <a:normAutofit/>
          </a:bodyPr>
          <a:lstStyle/>
          <a:p>
            <a:r>
              <a:rPr lang="de-DE" sz="9600" dirty="0">
                <a:solidFill>
                  <a:srgbClr val="CFEA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Regenwald-Quiz</a:t>
            </a:r>
          </a:p>
        </p:txBody>
      </p:sp>
    </p:spTree>
    <p:extLst>
      <p:ext uri="{BB962C8B-B14F-4D97-AF65-F5344CB8AC3E}">
        <p14:creationId xmlns:p14="http://schemas.microsoft.com/office/powerpoint/2010/main" val="459625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9FA9BB5-D021-41A8-93BD-70C4671F7D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2634347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0F430C-CEFC-4816-BC49-D1887ADD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66445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Was ist besonders am Amazonas-Regenwald?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407DAE-EE17-4580-B43F-A937A377B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48643"/>
            <a:ext cx="8996266" cy="2879341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Er ist der größte tropische Regenwald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Er liegt ausschließlich in Brasilien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Er ist zu 100% als Welterbe geschützt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Er ist dicht besiedelt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16E4DD6-AC75-48DE-B1F1-CDB9D7A9E3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86" y="6066009"/>
            <a:ext cx="1673436" cy="6554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BFB5949-69F6-439A-BD2E-DBEBE0B012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659" y="5015883"/>
            <a:ext cx="1787389" cy="170559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DA0E264-2980-4DC5-B1D6-7B2A3F1D2876}"/>
              </a:ext>
            </a:extLst>
          </p:cNvPr>
          <p:cNvSpPr txBox="1"/>
          <p:nvPr/>
        </p:nvSpPr>
        <p:spPr>
          <a:xfrm>
            <a:off x="9241966" y="6543517"/>
            <a:ext cx="312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OfficinaSansITCStd Book" panose="02000506040000020004" pitchFamily="50" charset="0"/>
              </a:rPr>
              <a:t>Foto: Wikipedia</a:t>
            </a:r>
          </a:p>
        </p:txBody>
      </p:sp>
    </p:spTree>
    <p:extLst>
      <p:ext uri="{BB962C8B-B14F-4D97-AF65-F5344CB8AC3E}">
        <p14:creationId xmlns:p14="http://schemas.microsoft.com/office/powerpoint/2010/main" val="67819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9FA9BB5-D021-41A8-93BD-70C4671F7D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2634347" cy="6858001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159F4007-6BF1-4AFF-BF18-0A696415757D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0F430C-CEFC-4816-BC49-D1887ADD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66445" cy="1325563"/>
          </a:xfrm>
        </p:spPr>
        <p:txBody>
          <a:bodyPr/>
          <a:lstStyle/>
          <a:p>
            <a:r>
              <a:rPr lang="de-DE" dirty="0"/>
              <a:t>Was ist besonders am Amazonas-Regenwald?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407DAE-EE17-4580-B43F-A937A377B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48643"/>
            <a:ext cx="10918372" cy="4605512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>
                <a:solidFill>
                  <a:srgbClr val="50AF31"/>
                </a:solidFill>
              </a:rPr>
              <a:t>Er ist der größte tropische Regenwald</a:t>
            </a:r>
          </a:p>
          <a:p>
            <a:pPr marL="514350" indent="-514350">
              <a:buAutoNum type="arabicPlain"/>
            </a:pPr>
            <a:r>
              <a:rPr lang="de-DE" b="1" dirty="0"/>
              <a:t>Er liegt ausschließlich in Brasilien</a:t>
            </a:r>
          </a:p>
          <a:p>
            <a:pPr marL="514350" indent="-514350">
              <a:buAutoNum type="arabicPlain"/>
            </a:pPr>
            <a:r>
              <a:rPr lang="de-DE" b="1" dirty="0"/>
              <a:t>Er ist zu 100% als Welterbe geschützt </a:t>
            </a:r>
          </a:p>
          <a:p>
            <a:pPr marL="514350" indent="-514350">
              <a:buAutoNum type="arabicPlain"/>
            </a:pPr>
            <a:r>
              <a:rPr lang="de-DE" b="1" dirty="0"/>
              <a:t>Er ist dicht besiedelt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16E4DD6-AC75-48DE-B1F1-CDB9D7A9E3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86" y="6066009"/>
            <a:ext cx="1673436" cy="6554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BFB5949-69F6-439A-BD2E-DBEBE0B012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659" y="5015883"/>
            <a:ext cx="1787389" cy="1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07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5CA1ED9-7D56-4A88-9B6F-DA13C8C24C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0087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71D794-446D-4FB5-AB81-0DB1306C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8" y="365126"/>
            <a:ext cx="11170023" cy="692709"/>
          </a:xfrm>
        </p:spPr>
        <p:txBody>
          <a:bodyPr>
            <a:normAutofit fontScale="90000"/>
          </a:bodyPr>
          <a:lstStyle/>
          <a:p>
            <a:r>
              <a:rPr lang="de-DE" dirty="0"/>
              <a:t>Was ist besonders am Küstenurwald Mata </a:t>
            </a:r>
            <a:r>
              <a:rPr lang="de-DE" dirty="0" err="1"/>
              <a:t>Atlântica</a:t>
            </a:r>
            <a:r>
              <a:rPr lang="de-DE" dirty="0"/>
              <a:t>?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A8C459D-29A9-45BB-971D-4AB2EFEEB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789" y="1172775"/>
            <a:ext cx="8922259" cy="3007659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/>
              <a:t>Besonders geringe Abholzung</a:t>
            </a:r>
          </a:p>
          <a:p>
            <a:pPr marL="514350" indent="-514350">
              <a:buAutoNum type="arabicPlain"/>
            </a:pPr>
            <a:r>
              <a:rPr lang="de-DE" b="1" dirty="0"/>
              <a:t>Besonders große Artenvielfalt</a:t>
            </a:r>
          </a:p>
          <a:p>
            <a:pPr marL="514350" indent="-514350">
              <a:buAutoNum type="arabicPlain"/>
            </a:pPr>
            <a:r>
              <a:rPr lang="de-DE" b="1" dirty="0"/>
              <a:t>Dort leben besonders wenige Menschen</a:t>
            </a:r>
          </a:p>
          <a:p>
            <a:pPr marL="514350" indent="-514350">
              <a:buAutoNum type="arabicPlain"/>
            </a:pPr>
            <a:r>
              <a:rPr lang="de-DE" b="1" dirty="0"/>
              <a:t>Er ist ein zusammenhängender Regenwald</a:t>
            </a:r>
          </a:p>
          <a:p>
            <a:endParaRPr lang="de-DE" dirty="0">
              <a:solidFill>
                <a:srgbClr val="50AF3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92578E3-432F-4FFD-88EB-38A0F6F26D26}"/>
              </a:ext>
            </a:extLst>
          </p:cNvPr>
          <p:cNvSpPr txBox="1"/>
          <p:nvPr/>
        </p:nvSpPr>
        <p:spPr>
          <a:xfrm>
            <a:off x="9241966" y="6543517"/>
            <a:ext cx="312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OfficinaSansITCStd Book" panose="02000506040000020004" pitchFamily="50" charset="0"/>
              </a:rPr>
              <a:t>Foto: Wikipedia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CCB433E-36CD-4883-8566-719707BBFC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86" y="6066009"/>
            <a:ext cx="1673436" cy="6554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CE44FA2-9252-4494-B238-3A5E73F68E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659" y="5015883"/>
            <a:ext cx="1787389" cy="1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7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5CA1ED9-7D56-4A88-9B6F-DA13C8C24C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0087" cy="68580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DE676F8C-FF4A-4226-B343-95E50898C8F4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FFF">
              <a:alpha val="54902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71D794-446D-4FB5-AB81-0DB1306C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8" y="365126"/>
            <a:ext cx="11170023" cy="692709"/>
          </a:xfrm>
        </p:spPr>
        <p:txBody>
          <a:bodyPr>
            <a:normAutofit fontScale="90000"/>
          </a:bodyPr>
          <a:lstStyle/>
          <a:p>
            <a:r>
              <a:rPr lang="de-DE" dirty="0"/>
              <a:t>Was ist besonders am Küstenurwald Mata </a:t>
            </a:r>
            <a:r>
              <a:rPr lang="de-DE" dirty="0" err="1"/>
              <a:t>Atlântica</a:t>
            </a:r>
            <a:r>
              <a:rPr lang="de-DE" dirty="0"/>
              <a:t>?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A8C459D-29A9-45BB-971D-4AB2EFEEB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789" y="1172775"/>
            <a:ext cx="8922259" cy="3843107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Bes</a:t>
            </a:r>
            <a:r>
              <a:rPr lang="de-DE" b="1" dirty="0">
                <a:solidFill>
                  <a:srgbClr val="F7EFED"/>
                </a:solidFill>
              </a:rPr>
              <a:t>onders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rgbClr val="FAF5F4"/>
                </a:solidFill>
              </a:rPr>
              <a:t>geringe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rgbClr val="F5EAE7"/>
                </a:solidFill>
              </a:rPr>
              <a:t>Abho</a:t>
            </a:r>
            <a:r>
              <a:rPr lang="de-DE" b="1" dirty="0">
                <a:solidFill>
                  <a:srgbClr val="EFDED9"/>
                </a:solidFill>
              </a:rPr>
              <a:t>lzung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rgbClr val="50AF31"/>
                </a:solidFill>
              </a:rPr>
              <a:t>Besonders </a:t>
            </a:r>
            <a:r>
              <a:rPr lang="de-DE" b="1">
                <a:solidFill>
                  <a:srgbClr val="50AF31"/>
                </a:solidFill>
              </a:rPr>
              <a:t>große Artenvielfalt</a:t>
            </a:r>
            <a:br>
              <a:rPr lang="de-DE" b="1">
                <a:solidFill>
                  <a:srgbClr val="50AF31"/>
                </a:solidFill>
              </a:rPr>
            </a:br>
            <a:br>
              <a:rPr lang="de-DE" b="1" dirty="0">
                <a:solidFill>
                  <a:srgbClr val="50AF31"/>
                </a:solidFill>
              </a:rPr>
            </a:br>
            <a:r>
              <a:rPr lang="de-DE" b="1" dirty="0">
                <a:solidFill>
                  <a:srgbClr val="50AF31"/>
                </a:solidFill>
              </a:rPr>
              <a:t>Durch die steil aufsteigenden Berge hinter der Küste finden sich auf wenig Fläche viele unterschiedliche Vegetationszonen/Lebensräume. </a:t>
            </a:r>
            <a:br>
              <a:rPr lang="de-DE" b="1" dirty="0">
                <a:solidFill>
                  <a:srgbClr val="50AF31"/>
                </a:solidFill>
              </a:rPr>
            </a:br>
            <a:r>
              <a:rPr lang="de-DE" b="1" dirty="0">
                <a:solidFill>
                  <a:srgbClr val="50AF31"/>
                </a:solidFill>
              </a:rPr>
              <a:t>Man spricht von 1,6 Millionen Arten (Wikipedia)</a:t>
            </a:r>
          </a:p>
          <a:p>
            <a:endParaRPr lang="de-DE" dirty="0">
              <a:solidFill>
                <a:srgbClr val="50AF3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92578E3-432F-4FFD-88EB-38A0F6F26D26}"/>
              </a:ext>
            </a:extLst>
          </p:cNvPr>
          <p:cNvSpPr txBox="1"/>
          <p:nvPr/>
        </p:nvSpPr>
        <p:spPr>
          <a:xfrm>
            <a:off x="9241966" y="6543517"/>
            <a:ext cx="312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OfficinaSansITCStd Book" panose="02000506040000020004" pitchFamily="50" charset="0"/>
              </a:rPr>
              <a:t>Foto: Wikipedia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CCB433E-36CD-4883-8566-719707BBFC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86" y="6066009"/>
            <a:ext cx="1673436" cy="6554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CE44FA2-9252-4494-B238-3A5E73F68E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659" y="5015883"/>
            <a:ext cx="1787389" cy="1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A06E576-9B07-4CBB-BB10-AC59162640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AD60D306-376F-46C2-8F1E-CB4208AFC17D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2453E2-1053-4F35-BD43-BAC69240B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29" y="208067"/>
            <a:ext cx="5263978" cy="3025226"/>
          </a:xfrm>
        </p:spPr>
        <p:txBody>
          <a:bodyPr>
            <a:noAutofit/>
          </a:bodyPr>
          <a:lstStyle/>
          <a:p>
            <a:r>
              <a:rPr lang="de-DE" sz="7200" dirty="0">
                <a:solidFill>
                  <a:srgbClr val="50A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Das war‘s!</a:t>
            </a:r>
            <a:br>
              <a:rPr lang="de-DE" sz="7200" dirty="0">
                <a:solidFill>
                  <a:srgbClr val="50A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7200" dirty="0">
                <a:solidFill>
                  <a:srgbClr val="50A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Danke </a:t>
            </a:r>
            <a:r>
              <a:rPr lang="de-DE" sz="7200" dirty="0" err="1">
                <a:solidFill>
                  <a:srgbClr val="50A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für‘s</a:t>
            </a:r>
            <a:r>
              <a:rPr lang="de-DE" sz="7200" dirty="0">
                <a:solidFill>
                  <a:srgbClr val="50A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Mitmachen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464A90-D5F1-4624-BAA5-80309C506E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10" y="5011265"/>
            <a:ext cx="3862712" cy="151298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57B5842-AD5A-495C-9F0D-2B81D5793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092" y="307910"/>
            <a:ext cx="6514461" cy="621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21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32161B-DC6D-4AF7-AF1A-77664E5DA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 wachsen tropische Regenwälder?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7A4538-BC79-4276-B93B-1F7B20B70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577" y="1953087"/>
            <a:ext cx="4589929" cy="3138866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de-DE" sz="3200" b="1" kern="0" dirty="0"/>
          </a:p>
          <a:p>
            <a:pPr marL="514350" lvl="0" indent="-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lain"/>
              <a:defRPr/>
            </a:pPr>
            <a:r>
              <a:rPr lang="de-DE" sz="3200" b="1" kern="0" dirty="0"/>
              <a:t>Rund um den Äquator</a:t>
            </a:r>
          </a:p>
          <a:p>
            <a:pPr marL="514350" lvl="0" indent="-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lain"/>
              <a:defRPr/>
            </a:pPr>
            <a:r>
              <a:rPr lang="de-DE" sz="3200" b="1" kern="0" dirty="0"/>
              <a:t>Auf der Südhalbkugel</a:t>
            </a:r>
          </a:p>
          <a:p>
            <a:pPr marL="514350" indent="-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AutoNum type="arabicPlain"/>
              <a:defRPr/>
            </a:pPr>
            <a:r>
              <a:rPr lang="de-DE" sz="3200" b="1" kern="0" dirty="0"/>
              <a:t>Nur in Afrika</a:t>
            </a:r>
          </a:p>
          <a:p>
            <a:pPr marL="514350" lvl="0" indent="-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lain"/>
              <a:defRPr/>
            </a:pPr>
            <a:r>
              <a:rPr lang="de-DE" sz="3200" b="1" kern="0" dirty="0"/>
              <a:t>Nur am Amazonas</a:t>
            </a:r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0889834-47D2-44C7-BF94-D7BDF5D5CD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36844" y="1623967"/>
            <a:ext cx="4037988" cy="403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32161B-DC6D-4AF7-AF1A-77664E5DA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 wachsen tropische Regenwälder?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7A4538-BC79-4276-B93B-1F7B20B70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577" y="1953087"/>
            <a:ext cx="4589929" cy="3138866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de-DE" sz="3200" b="1" kern="0" dirty="0"/>
          </a:p>
          <a:p>
            <a:pPr marL="514350" lvl="0" indent="-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lain"/>
              <a:defRPr/>
            </a:pPr>
            <a:r>
              <a:rPr lang="de-DE" sz="3200" b="1" kern="0" dirty="0">
                <a:solidFill>
                  <a:srgbClr val="50AF31"/>
                </a:solidFill>
              </a:rPr>
              <a:t>Rund um den Äquator</a:t>
            </a:r>
            <a:br>
              <a:rPr lang="de-DE" sz="3200" b="1" kern="0" dirty="0">
                <a:solidFill>
                  <a:srgbClr val="50AF31"/>
                </a:solidFill>
              </a:rPr>
            </a:br>
            <a:r>
              <a:rPr lang="de-DE" sz="3200" b="1" kern="0" dirty="0">
                <a:solidFill>
                  <a:srgbClr val="50AF31"/>
                </a:solidFill>
              </a:rPr>
              <a:t>Sie wachsen zwischen dem 15. Breitengrad nördlicher und südlicher Breite</a:t>
            </a:r>
          </a:p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01E518A-05BF-403D-8D34-FD9A593F5E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36844" y="1623967"/>
            <a:ext cx="4037988" cy="403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58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7A4538-BC79-4276-B93B-1F7B20B70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0824"/>
            <a:ext cx="8664388" cy="2205317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/>
              <a:t>Die Hälfte der Landfläche der Erde </a:t>
            </a:r>
          </a:p>
          <a:p>
            <a:pPr marL="514350" indent="-514350">
              <a:buAutoNum type="arabicPlain"/>
            </a:pPr>
            <a:r>
              <a:rPr lang="de-DE" b="1" dirty="0"/>
              <a:t>Etwa ein Drittel der Landfläche</a:t>
            </a:r>
          </a:p>
          <a:p>
            <a:pPr marL="514350" indent="-514350">
              <a:buAutoNum type="arabicPlain"/>
            </a:pPr>
            <a:r>
              <a:rPr lang="de-DE" b="1" dirty="0"/>
              <a:t>gut 7 Prozent der Landfläche </a:t>
            </a:r>
          </a:p>
          <a:p>
            <a:pPr marL="514350" indent="-514350">
              <a:buAutoNum type="arabicPlain"/>
            </a:pPr>
            <a:r>
              <a:rPr lang="de-DE" b="1" dirty="0"/>
              <a:t>Nur 1 Prozent der Landfläche</a:t>
            </a:r>
          </a:p>
          <a:p>
            <a:endParaRPr lang="de-DE" dirty="0">
              <a:solidFill>
                <a:srgbClr val="50AF3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32161B-DC6D-4AF7-AF1A-77664E5DA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031"/>
            <a:ext cx="10515600" cy="1325563"/>
          </a:xfrm>
        </p:spPr>
        <p:txBody>
          <a:bodyPr/>
          <a:lstStyle/>
          <a:p>
            <a:r>
              <a:rPr lang="de-DE" dirty="0"/>
              <a:t>Wieviel Fläche bedecken die tropischen Regenwälder?</a:t>
            </a:r>
          </a:p>
        </p:txBody>
      </p:sp>
    </p:spTree>
    <p:extLst>
      <p:ext uri="{BB962C8B-B14F-4D97-AF65-F5344CB8AC3E}">
        <p14:creationId xmlns:p14="http://schemas.microsoft.com/office/powerpoint/2010/main" val="57482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AC741D0-0C5A-46DE-BBDF-426D8BD609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0119" y="1964963"/>
            <a:ext cx="5387788" cy="292444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909DF41-5131-464F-80DB-F7C306FA5C8B}"/>
              </a:ext>
            </a:extLst>
          </p:cNvPr>
          <p:cNvSpPr txBox="1"/>
          <p:nvPr/>
        </p:nvSpPr>
        <p:spPr>
          <a:xfrm>
            <a:off x="6539754" y="4427742"/>
            <a:ext cx="4948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OfficinaSansITCStd Book" panose="02000506040000020004" pitchFamily="50" charset="0"/>
              </a:rPr>
              <a:t>© Fährtenleser - Eigenes Werk, CC BY-SA 4.0, https://commons.wikimedia.org</a:t>
            </a:r>
            <a:br>
              <a:rPr lang="de-DE" sz="1200" dirty="0">
                <a:latin typeface="OfficinaSansITCStd Book" panose="02000506040000020004" pitchFamily="50" charset="0"/>
              </a:rPr>
            </a:br>
            <a:r>
              <a:rPr lang="de-DE" sz="1200" dirty="0">
                <a:latin typeface="OfficinaSansITCStd Book" panose="02000506040000020004" pitchFamily="50" charset="0"/>
              </a:rPr>
              <a:t>Diese Karte zeigt auch Subtropische Regenwälder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BC934A8D-6E03-486C-9DC8-7C6CA4AC97F3}"/>
              </a:ext>
            </a:extLst>
          </p:cNvPr>
          <p:cNvSpPr txBox="1">
            <a:spLocks/>
          </p:cNvSpPr>
          <p:nvPr/>
        </p:nvSpPr>
        <p:spPr>
          <a:xfrm>
            <a:off x="838200" y="2330824"/>
            <a:ext cx="8664388" cy="2205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Die Hälfte der Landfläche der Erde 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Etwa ein Drittel der Landfläche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>
                <a:solidFill>
                  <a:srgbClr val="50AF31"/>
                </a:solidFill>
              </a:rPr>
              <a:t>gut 7 Prozent der Landfläche 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Nur 1 Prozent der Landfläche</a:t>
            </a:r>
          </a:p>
          <a:p>
            <a:endParaRPr lang="de-DE" dirty="0">
              <a:solidFill>
                <a:srgbClr val="50AF31"/>
              </a:solidFill>
            </a:endParaRP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F414AE-F1A3-4B3C-AC58-517960158A92}"/>
              </a:ext>
            </a:extLst>
          </p:cNvPr>
          <p:cNvSpPr txBox="1">
            <a:spLocks/>
          </p:cNvSpPr>
          <p:nvPr/>
        </p:nvSpPr>
        <p:spPr>
          <a:xfrm>
            <a:off x="838200" y="643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OfficinaSansITCStd Book" panose="02000506040000020004" pitchFamily="50" charset="0"/>
                <a:ea typeface="+mj-ea"/>
                <a:cs typeface="+mj-cs"/>
              </a:defRPr>
            </a:lvl1pPr>
          </a:lstStyle>
          <a:p>
            <a:r>
              <a:rPr lang="de-DE"/>
              <a:t>Wieviel Fläche bedecken die tropischen Regenwälder?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4211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0F430C-CEFC-4816-BC49-D1887ADD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viele Tier- und Pflanzenarten </a:t>
            </a:r>
            <a:br>
              <a:rPr lang="de-DE" dirty="0"/>
            </a:br>
            <a:r>
              <a:rPr lang="de-DE" dirty="0"/>
              <a:t>leben im Regenwald?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407DAE-EE17-4580-B43F-A937A377B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7991" y="2317897"/>
            <a:ext cx="7061790" cy="2913323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/>
              <a:t>Über 300</a:t>
            </a:r>
          </a:p>
          <a:p>
            <a:pPr marL="514350" indent="-514350">
              <a:buAutoNum type="arabicPlain"/>
            </a:pPr>
            <a:r>
              <a:rPr lang="de-DE" b="1" dirty="0"/>
              <a:t>Fast 1.000</a:t>
            </a:r>
          </a:p>
          <a:p>
            <a:pPr marL="514350" indent="-514350">
              <a:buAutoNum type="arabicPlain"/>
            </a:pPr>
            <a:r>
              <a:rPr lang="de-DE" b="1" dirty="0"/>
              <a:t>Rund 30% aller Tier- </a:t>
            </a:r>
            <a:br>
              <a:rPr lang="de-DE" b="1" dirty="0"/>
            </a:br>
            <a:r>
              <a:rPr lang="de-DE" b="1" dirty="0"/>
              <a:t>und Pflanzenarten</a:t>
            </a:r>
          </a:p>
          <a:p>
            <a:pPr marL="514350" indent="-514350">
              <a:buAutoNum type="arabicPlain"/>
            </a:pPr>
            <a:r>
              <a:rPr lang="de-DE" b="1" dirty="0"/>
              <a:t>Gut die Hälfte aller </a:t>
            </a:r>
            <a:br>
              <a:rPr lang="de-DE" b="1" dirty="0"/>
            </a:br>
            <a:r>
              <a:rPr lang="de-DE" b="1" dirty="0"/>
              <a:t>Tier- und Pflanzenarten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C739CD6-B9DC-483C-969B-DB2506F29F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8185" y="2178304"/>
            <a:ext cx="3572541" cy="319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3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nhaltsplatzhalter 2">
            <a:extLst>
              <a:ext uri="{FF2B5EF4-FFF2-40B4-BE49-F238E27FC236}">
                <a16:creationId xmlns:a16="http://schemas.microsoft.com/office/drawing/2014/main" id="{9749FA10-0261-4724-840D-83051ED522CF}"/>
              </a:ext>
            </a:extLst>
          </p:cNvPr>
          <p:cNvSpPr txBox="1">
            <a:spLocks/>
          </p:cNvSpPr>
          <p:nvPr/>
        </p:nvSpPr>
        <p:spPr>
          <a:xfrm>
            <a:off x="4497991" y="2317897"/>
            <a:ext cx="7061790" cy="2913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fficinaSansITCStd Book" panose="02000506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Über 300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Fast 1.000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/>
              <a:t>Rund 30% aller Tier- </a:t>
            </a:r>
            <a:br>
              <a:rPr lang="de-DE" b="1" dirty="0"/>
            </a:br>
            <a:r>
              <a:rPr lang="de-DE" b="1" dirty="0"/>
              <a:t>und Pflanzenarten</a:t>
            </a:r>
          </a:p>
          <a:p>
            <a:pPr marL="514350" indent="-514350">
              <a:buFont typeface="Arial" panose="020B0604020202020204" pitchFamily="34" charset="0"/>
              <a:buAutoNum type="arabicPlain"/>
            </a:pPr>
            <a:r>
              <a:rPr lang="de-DE" b="1" dirty="0">
                <a:solidFill>
                  <a:srgbClr val="50AF31"/>
                </a:solidFill>
              </a:rPr>
              <a:t>Gut die Hälfte aller </a:t>
            </a:r>
            <a:br>
              <a:rPr lang="de-DE" b="1" dirty="0">
                <a:solidFill>
                  <a:srgbClr val="50AF31"/>
                </a:solidFill>
              </a:rPr>
            </a:br>
            <a:r>
              <a:rPr lang="de-DE" b="1" dirty="0">
                <a:solidFill>
                  <a:srgbClr val="50AF31"/>
                </a:solidFill>
              </a:rPr>
              <a:t>Tier- und Pflanzenarten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E4D52EEB-3A30-4019-94FA-1E551E858E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9365" y="3777995"/>
            <a:ext cx="1459074" cy="194543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0F430C-CEFC-4816-BC49-D1887ADD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viele Tier- und Pflanzenarten </a:t>
            </a:r>
            <a:br>
              <a:rPr lang="de-DE" dirty="0"/>
            </a:br>
            <a:r>
              <a:rPr lang="de-DE" dirty="0"/>
              <a:t>leben im Regenwald?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BC11D7B-CB6D-4F45-A9B1-DBEC34713D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953" y="365125"/>
            <a:ext cx="1945426" cy="134065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39C723A-9DA8-457B-A32E-2A5CEC253D5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951" y="3387261"/>
            <a:ext cx="1945428" cy="154596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2232C63-7410-4274-A78C-1175A48392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7"/>
          <a:stretch/>
        </p:blipFill>
        <p:spPr>
          <a:xfrm>
            <a:off x="7670448" y="4110355"/>
            <a:ext cx="1945428" cy="126858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D52ED94-A1CA-4915-87C0-136B53FB6ED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742" y="1690688"/>
            <a:ext cx="1945428" cy="146085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6FA9C16-A6D2-4CA7-A8FE-EE7F800B6F5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5245" y="1105362"/>
            <a:ext cx="1945428" cy="129695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E737804-94AC-471F-8E9E-7408E732508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370" y="3289860"/>
            <a:ext cx="1947800" cy="14608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499A6B7-5109-42B0-BB0F-C58534901E9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6450" y="4021172"/>
            <a:ext cx="1945433" cy="1459075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297EB48-B689-4A86-BF48-D92C95E1741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5244" y="2546521"/>
            <a:ext cx="1945429" cy="1459072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91122987-FD33-444A-A29E-44A56F05E72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00211" y="1933867"/>
            <a:ext cx="1945429" cy="1459072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D1DB3029-3155-4D83-97AA-571ED58BFDF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082227" y="1948962"/>
            <a:ext cx="1945433" cy="1459075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C72C709E-03DB-4441-8AF6-F8DB257F2A4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099" y="3777993"/>
            <a:ext cx="1945430" cy="1459073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851B13E7-2568-40DC-AF00-472563CF970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369" y="4830403"/>
            <a:ext cx="1947801" cy="146085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A677A7B3-7F0A-46FC-A550-176FFBAE74A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246" y="1948965"/>
            <a:ext cx="1945430" cy="1459073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D209CEC-6781-4463-81D5-0CED789DA6A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88873" y="5138929"/>
            <a:ext cx="1459073" cy="193909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22084819-7F4C-4A33-B3A0-E0A2C770557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1950" y="1831717"/>
            <a:ext cx="1945429" cy="1450782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98B5AFDD-8F3A-4BA8-B22C-C4BF1F1AD3B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9013" y="5483702"/>
            <a:ext cx="1939099" cy="1374297"/>
          </a:xfrm>
          <a:prstGeom prst="rect">
            <a:avLst/>
          </a:prstGeom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E2AA7FE8-0D3E-43FA-82C1-3A8CD14AED84}"/>
              </a:ext>
            </a:extLst>
          </p:cNvPr>
          <p:cNvSpPr txBox="1"/>
          <p:nvPr/>
        </p:nvSpPr>
        <p:spPr>
          <a:xfrm>
            <a:off x="5402463" y="6370947"/>
            <a:ext cx="2106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>
                    <a:lumMod val="50000"/>
                  </a:schemeClr>
                </a:solidFill>
                <a:latin typeface="OfficinaSansITCStd Book" panose="02000506040000020004" pitchFamily="50" charset="0"/>
              </a:rPr>
              <a:t>Fotos: privat oder Wikipedia/ commons.wikimedia.org</a:t>
            </a:r>
            <a:br>
              <a:rPr lang="de-DE" sz="1200" dirty="0">
                <a:latin typeface="OfficinaSansITCStd Book" panose="02000506040000020004" pitchFamily="50" charset="0"/>
              </a:rPr>
            </a:br>
            <a:endParaRPr lang="de-DE" sz="1200" dirty="0">
              <a:latin typeface="OfficinaSansITCStd Book" panose="02000506040000020004" pitchFamily="50" charset="0"/>
            </a:endParaRP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6F0EA0-A41F-4820-9560-EA5B377DC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1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D794-446D-4FB5-AB81-0DB1306C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9484"/>
          </a:xfrm>
        </p:spPr>
        <p:txBody>
          <a:bodyPr>
            <a:normAutofit/>
          </a:bodyPr>
          <a:lstStyle/>
          <a:p>
            <a:r>
              <a:rPr lang="de-DE" dirty="0"/>
              <a:t>Wann regnet es im Regenwald?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A8C459D-29A9-45BB-971D-4AB2EFEEB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3832" y="2326341"/>
            <a:ext cx="4645061" cy="2205317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/>
              <a:t>Jeden Morgen</a:t>
            </a:r>
          </a:p>
          <a:p>
            <a:pPr marL="514350" indent="-514350">
              <a:buAutoNum type="arabicPlain"/>
            </a:pPr>
            <a:r>
              <a:rPr lang="de-DE" b="1" dirty="0"/>
              <a:t>Nur in der Regenzeit</a:t>
            </a:r>
          </a:p>
          <a:p>
            <a:pPr marL="514350" indent="-514350">
              <a:buAutoNum type="arabicPlain"/>
            </a:pPr>
            <a:r>
              <a:rPr lang="de-DE" b="1" dirty="0"/>
              <a:t>Jeden Nachmittag</a:t>
            </a:r>
          </a:p>
          <a:p>
            <a:pPr marL="514350" indent="-514350">
              <a:buAutoNum type="arabicPlain"/>
            </a:pPr>
            <a:r>
              <a:rPr lang="de-DE" b="1" dirty="0"/>
              <a:t>Den ganzen Tag</a:t>
            </a:r>
          </a:p>
          <a:p>
            <a:endParaRPr lang="de-DE" dirty="0">
              <a:solidFill>
                <a:srgbClr val="50AF3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BC7A17E-ED71-477E-A004-3E8C62A3D0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314610"/>
            <a:ext cx="5943600" cy="44577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792578E3-432F-4FFD-88EB-38A0F6F26D26}"/>
              </a:ext>
            </a:extLst>
          </p:cNvPr>
          <p:cNvSpPr txBox="1"/>
          <p:nvPr/>
        </p:nvSpPr>
        <p:spPr>
          <a:xfrm>
            <a:off x="838200" y="5526089"/>
            <a:ext cx="312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OfficinaSansITCStd Book" panose="02000506040000020004" pitchFamily="50" charset="0"/>
              </a:rPr>
              <a:t>Foto: gemeinfrei</a:t>
            </a:r>
          </a:p>
        </p:txBody>
      </p:sp>
    </p:spTree>
    <p:extLst>
      <p:ext uri="{BB962C8B-B14F-4D97-AF65-F5344CB8AC3E}">
        <p14:creationId xmlns:p14="http://schemas.microsoft.com/office/powerpoint/2010/main" val="150449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A8C459D-29A9-45BB-971D-4AB2EFEEB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3832" y="365126"/>
            <a:ext cx="4645061" cy="5177257"/>
          </a:xfrm>
        </p:spPr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Jeden Morgen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chemeClr val="bg1"/>
                </a:solidFill>
              </a:rPr>
              <a:t>Nur in der Regenzeit</a:t>
            </a:r>
          </a:p>
          <a:p>
            <a:pPr marL="514350" indent="-514350">
              <a:buAutoNum type="arabicPlain"/>
            </a:pPr>
            <a:r>
              <a:rPr lang="de-DE" b="1" dirty="0">
                <a:solidFill>
                  <a:srgbClr val="50AF31"/>
                </a:solidFill>
              </a:rPr>
              <a:t>(Fast) jeden Nachmittag</a:t>
            </a:r>
            <a:br>
              <a:rPr lang="de-DE" b="1" dirty="0">
                <a:solidFill>
                  <a:srgbClr val="50AF31"/>
                </a:solidFill>
              </a:rPr>
            </a:br>
            <a:r>
              <a:rPr lang="de-DE" dirty="0"/>
              <a:t>Durch die Hitze verdunstet sehr viel Feuchtigkeit. Im Laufe des Tages bilden sich über dem Wald dicke Wolken, die am Nachmittag wieder abregnen und von Neuem für Verdunstung sorgen.</a:t>
            </a:r>
            <a:endParaRPr lang="de-DE" b="1" dirty="0">
              <a:solidFill>
                <a:srgbClr val="50AF31"/>
              </a:solidFill>
            </a:endParaRPr>
          </a:p>
          <a:p>
            <a:endParaRPr lang="de-DE" dirty="0">
              <a:solidFill>
                <a:srgbClr val="50AF3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BC7A17E-ED71-477E-A004-3E8C62A3D0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314610"/>
            <a:ext cx="5943600" cy="44577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71D794-446D-4FB5-AB81-0DB1306C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9484"/>
          </a:xfrm>
        </p:spPr>
        <p:txBody>
          <a:bodyPr>
            <a:normAutofit/>
          </a:bodyPr>
          <a:lstStyle/>
          <a:p>
            <a:r>
              <a:rPr lang="de-DE" dirty="0"/>
              <a:t>Wann regnet es im Regenwald?</a:t>
            </a:r>
          </a:p>
        </p:txBody>
      </p:sp>
    </p:spTree>
    <p:extLst>
      <p:ext uri="{BB962C8B-B14F-4D97-AF65-F5344CB8AC3E}">
        <p14:creationId xmlns:p14="http://schemas.microsoft.com/office/powerpoint/2010/main" val="3534979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Microsoft Office PowerPoint</Application>
  <PresentationFormat>Breitbild</PresentationFormat>
  <Paragraphs>64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OfficinaSansITCStd Book</vt:lpstr>
      <vt:lpstr>Office</vt:lpstr>
      <vt:lpstr>Regenwald-Quiz</vt:lpstr>
      <vt:lpstr>Wo wachsen tropische Regenwälder?</vt:lpstr>
      <vt:lpstr>Wo wachsen tropische Regenwälder?</vt:lpstr>
      <vt:lpstr>Wieviel Fläche bedecken die tropischen Regenwälder?</vt:lpstr>
      <vt:lpstr>PowerPoint-Präsentation</vt:lpstr>
      <vt:lpstr>Wie viele Tier- und Pflanzenarten  leben im Regenwald?</vt:lpstr>
      <vt:lpstr>Wie viele Tier- und Pflanzenarten  leben im Regenwald?</vt:lpstr>
      <vt:lpstr>Wann regnet es im Regenwald?</vt:lpstr>
      <vt:lpstr>Wann regnet es im Regenwald?</vt:lpstr>
      <vt:lpstr>Was ist besonders am Amazonas-Regenwald?</vt:lpstr>
      <vt:lpstr>Was ist besonders am Amazonas-Regenwald?</vt:lpstr>
      <vt:lpstr>Was ist besonders am Küstenurwald Mata Atlântica?</vt:lpstr>
      <vt:lpstr>Was ist besonders am Küstenurwald Mata Atlântica?</vt:lpstr>
      <vt:lpstr>Das war‘s! Danke für‘s Mitmachen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Birgit Braeske</dc:creator>
  <cp:lastModifiedBy>Holger Würth</cp:lastModifiedBy>
  <cp:revision>107</cp:revision>
  <dcterms:created xsi:type="dcterms:W3CDTF">2020-07-23T08:08:10Z</dcterms:created>
  <dcterms:modified xsi:type="dcterms:W3CDTF">2026-06-24T15:49:42Z</dcterms:modified>
</cp:coreProperties>
</file>