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256" r:id="rId3"/>
    <p:sldId id="318" r:id="rId4"/>
    <p:sldId id="316" r:id="rId5"/>
    <p:sldId id="319" r:id="rId6"/>
    <p:sldId id="339" r:id="rId7"/>
    <p:sldId id="328" r:id="rId8"/>
    <p:sldId id="315" r:id="rId9"/>
    <p:sldId id="317" r:id="rId10"/>
    <p:sldId id="342" r:id="rId11"/>
    <p:sldId id="341" r:id="rId12"/>
    <p:sldId id="343" r:id="rId13"/>
    <p:sldId id="344" r:id="rId14"/>
    <p:sldId id="330" r:id="rId15"/>
    <p:sldId id="345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43E"/>
    <a:srgbClr val="50AF31"/>
    <a:srgbClr val="FFFFFF"/>
    <a:srgbClr val="D9D9D9"/>
    <a:srgbClr val="BE1522"/>
    <a:srgbClr val="BD0F1F"/>
    <a:srgbClr val="21FFFF"/>
    <a:srgbClr val="DDDB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A9CB-5E00-4291-B81C-F771BA4CF02E}" type="datetimeFigureOut">
              <a:rPr lang="de-DE" smtClean="0"/>
              <a:t>03.07.2026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78B2-5F46-40ED-B324-AE2A6BEFCB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1982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A9CB-5E00-4291-B81C-F771BA4CF02E}" type="datetimeFigureOut">
              <a:rPr lang="de-DE" smtClean="0"/>
              <a:t>03.07.2026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78B2-5F46-40ED-B324-AE2A6BEFCB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213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A9CB-5E00-4291-B81C-F771BA4CF02E}" type="datetimeFigureOut">
              <a:rPr lang="de-DE" smtClean="0"/>
              <a:t>03.07.2026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78B2-5F46-40ED-B324-AE2A6BEFCB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8398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A9CB-5E00-4291-B81C-F771BA4CF02E}" type="datetimeFigureOut">
              <a:rPr lang="de-DE" smtClean="0"/>
              <a:t>03.07.2026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78B2-5F46-40ED-B324-AE2A6BEFCB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6142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A9CB-5E00-4291-B81C-F771BA4CF02E}" type="datetimeFigureOut">
              <a:rPr lang="de-DE" smtClean="0"/>
              <a:t>03.07.2026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78B2-5F46-40ED-B324-AE2A6BEFCB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134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A9CB-5E00-4291-B81C-F771BA4CF02E}" type="datetimeFigureOut">
              <a:rPr lang="de-DE" smtClean="0"/>
              <a:t>03.07.2026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78B2-5F46-40ED-B324-AE2A6BEFCB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1653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A9CB-5E00-4291-B81C-F771BA4CF02E}" type="datetimeFigureOut">
              <a:rPr lang="de-DE" smtClean="0"/>
              <a:t>03.07.2026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78B2-5F46-40ED-B324-AE2A6BEFCB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580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A9CB-5E00-4291-B81C-F771BA4CF02E}" type="datetimeFigureOut">
              <a:rPr lang="de-DE" smtClean="0"/>
              <a:t>03.07.2026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78B2-5F46-40ED-B324-AE2A6BEFCB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361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A9CB-5E00-4291-B81C-F771BA4CF02E}" type="datetimeFigureOut">
              <a:rPr lang="de-DE" smtClean="0"/>
              <a:t>03.07.2026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78B2-5F46-40ED-B324-AE2A6BEFCB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9577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A9CB-5E00-4291-B81C-F771BA4CF02E}" type="datetimeFigureOut">
              <a:rPr lang="de-DE" smtClean="0"/>
              <a:t>03.07.2026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78B2-5F46-40ED-B324-AE2A6BEFCB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8077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A9CB-5E00-4291-B81C-F771BA4CF02E}" type="datetimeFigureOut">
              <a:rPr lang="de-DE" smtClean="0"/>
              <a:t>03.07.2026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78B2-5F46-40ED-B324-AE2A6BEFCB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416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7A9CB-5E00-4291-B81C-F771BA4CF02E}" type="datetimeFigureOut">
              <a:rPr lang="de-DE" smtClean="0"/>
              <a:t>03.07.2026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078B2-5F46-40ED-B324-AE2A6BEFCB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4415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8.png"/><Relationship Id="rId4" Type="http://schemas.openxmlformats.org/officeDocument/2006/relationships/image" Target="../media/image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8.png"/><Relationship Id="rId4" Type="http://schemas.openxmlformats.org/officeDocument/2006/relationships/image" Target="../media/image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image" Target="../media/image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2.wmf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e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wmf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.wmf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2.wmf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8.png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8.png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235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9DCF1E5-A97B-4C6F-BBD9-9659E8AA80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"/>
          <a:stretch/>
        </p:blipFill>
        <p:spPr>
          <a:xfrm>
            <a:off x="-3465" y="0"/>
            <a:ext cx="12191999" cy="6858000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5661498"/>
            <a:ext cx="12192000" cy="1199713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5" y="6028453"/>
            <a:ext cx="1803936" cy="706286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CE1E13A0-87BD-43BC-AD1F-696CD5E1DDEE}"/>
              </a:ext>
            </a:extLst>
          </p:cNvPr>
          <p:cNvSpPr txBox="1"/>
          <p:nvPr/>
        </p:nvSpPr>
        <p:spPr>
          <a:xfrm>
            <a:off x="2882470" y="5999744"/>
            <a:ext cx="70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fficinaSansITCStd Book" panose="02000506040000020004" pitchFamily="50" charset="0"/>
              </a:rPr>
              <a:t>... Aktionen durchführen ...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F9218B1-0BC7-47A9-AF40-10A2C0355F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4656" y="5700410"/>
            <a:ext cx="1161738" cy="11085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49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DE2D7D4-4DC8-489F-B31F-BCEDC2ADC6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5661498"/>
            <a:ext cx="12192000" cy="1199713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5" y="6028453"/>
            <a:ext cx="1803936" cy="706286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CE1E13A0-87BD-43BC-AD1F-696CD5E1DDEE}"/>
              </a:ext>
            </a:extLst>
          </p:cNvPr>
          <p:cNvSpPr txBox="1"/>
          <p:nvPr/>
        </p:nvSpPr>
        <p:spPr>
          <a:xfrm>
            <a:off x="2882470" y="5999744"/>
            <a:ext cx="70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fficinaSansITCStd Book" panose="02000506040000020004" pitchFamily="50" charset="0"/>
              </a:rPr>
              <a:t>... und Material für andere entwickeln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F9218B1-0BC7-47A9-AF40-10A2C0355F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4656" y="5700410"/>
            <a:ext cx="1161738" cy="11085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9047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6C6D29E-375D-454C-996F-39A3551D17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5661498"/>
            <a:ext cx="12192000" cy="1199713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5" y="6028453"/>
            <a:ext cx="1803936" cy="706286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CE1E13A0-87BD-43BC-AD1F-696CD5E1DDEE}"/>
              </a:ext>
            </a:extLst>
          </p:cNvPr>
          <p:cNvSpPr txBox="1"/>
          <p:nvPr/>
        </p:nvSpPr>
        <p:spPr>
          <a:xfrm>
            <a:off x="2882470" y="5999744"/>
            <a:ext cx="70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fficinaSansITCStd Book" panose="02000506040000020004" pitchFamily="50" charset="0"/>
              </a:rPr>
              <a:t>Schulungen für neue Gruppen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F9218B1-0BC7-47A9-AF40-10A2C0355F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4656" y="5700410"/>
            <a:ext cx="1161738" cy="11085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9947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0AF31">
                <a:alpha val="71000"/>
                <a:lumMod val="74000"/>
                <a:lumOff val="26000"/>
              </a:srgbClr>
            </a:gs>
            <a:gs pos="100000">
              <a:srgbClr val="00843E">
                <a:alpha val="59000"/>
              </a:srgbClr>
            </a:gs>
          </a:gsLst>
          <a:lin ang="9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5661498"/>
            <a:ext cx="12192000" cy="1199713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5" y="6028453"/>
            <a:ext cx="1803936" cy="706286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CE1E13A0-87BD-43BC-AD1F-696CD5E1DDEE}"/>
              </a:ext>
            </a:extLst>
          </p:cNvPr>
          <p:cNvSpPr txBox="1"/>
          <p:nvPr/>
        </p:nvSpPr>
        <p:spPr>
          <a:xfrm>
            <a:off x="2882470" y="5999744"/>
            <a:ext cx="70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fficinaSansITCStd Book" panose="02000506040000020004" pitchFamily="50" charset="0"/>
              </a:rPr>
              <a:t>Was wir unterstützen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F9218B1-0BC7-47A9-AF40-10A2C0355F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3234" y="2559091"/>
            <a:ext cx="3283160" cy="3132909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1A76A6DD-0281-4D06-B0B6-B83588317CC2}"/>
              </a:ext>
            </a:extLst>
          </p:cNvPr>
          <p:cNvSpPr txBox="1"/>
          <p:nvPr/>
        </p:nvSpPr>
        <p:spPr>
          <a:xfrm>
            <a:off x="797667" y="573932"/>
            <a:ext cx="1061287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3600" b="1" dirty="0">
                <a:latin typeface="OfficinaSansITCStd Book" panose="02000506040000020004" pitchFamily="50" charset="0"/>
              </a:rPr>
              <a:t>Projekt-Koordination für drei Jahre • 15.000 Euro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3600" b="1" dirty="0">
                <a:latin typeface="OfficinaSansITCStd Book" panose="02000506040000020004" pitchFamily="50" charset="0"/>
              </a:rPr>
              <a:t>Kommunikation und Büroausstattung • 5.000 Euro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3600" b="1" dirty="0">
                <a:latin typeface="OfficinaSansITCStd Book" panose="02000506040000020004" pitchFamily="50" charset="0"/>
              </a:rPr>
              <a:t>Schulungen • 25.000 Euro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3600" b="1" dirty="0">
                <a:latin typeface="OfficinaSansITCStd Book" panose="02000506040000020004" pitchFamily="50" charset="0"/>
              </a:rPr>
              <a:t>Material zur Umweltbildung für das </a:t>
            </a:r>
            <a:br>
              <a:rPr lang="de-DE" sz="3600" b="1" dirty="0">
                <a:latin typeface="OfficinaSansITCStd Book" panose="02000506040000020004" pitchFamily="50" charset="0"/>
              </a:rPr>
            </a:br>
            <a:r>
              <a:rPr lang="de-DE" sz="3600" b="1" dirty="0">
                <a:latin typeface="OfficinaSansITCStd Book" panose="02000506040000020004" pitchFamily="50" charset="0"/>
              </a:rPr>
              <a:t>Netzwerk • 10.000 Euro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3600" b="1" dirty="0">
                <a:latin typeface="OfficinaSansITCStd Book" panose="02000506040000020004" pitchFamily="50" charset="0"/>
              </a:rPr>
              <a:t>Unterstützung für bis zu zehn lokale </a:t>
            </a:r>
            <a:br>
              <a:rPr lang="de-DE" sz="3600" b="1" dirty="0">
                <a:latin typeface="OfficinaSansITCStd Book" panose="02000506040000020004" pitchFamily="50" charset="0"/>
              </a:rPr>
            </a:br>
            <a:r>
              <a:rPr lang="de-DE" sz="3600" b="1" dirty="0">
                <a:latin typeface="OfficinaSansITCStd Book" panose="02000506040000020004" pitchFamily="50" charset="0"/>
              </a:rPr>
              <a:t>Umweltprojekte • 50.000 Euro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965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BF177D0-1EF3-4AFC-B53E-D25FAD4E70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5785" y="0"/>
            <a:ext cx="3930532" cy="694073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4825A52-D99A-43DA-8CD7-79CCBA3946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045527" cy="694073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F173A0F-5849-47B7-9DE3-94B15CC5A86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9200" y="0"/>
            <a:ext cx="4301504" cy="6940732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5137374"/>
            <a:ext cx="12192000" cy="1803358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9" y="5676778"/>
            <a:ext cx="2702158" cy="1057962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265960" y="5239322"/>
            <a:ext cx="56600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b="1" dirty="0">
                <a:solidFill>
                  <a:srgbClr val="0084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fficinaSansITCStd Book" panose="02000506040000020004" pitchFamily="50" charset="0"/>
              </a:rPr>
              <a:t>Danke!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E9EB0BB-52BB-45D3-84F0-94DA4EB18BE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4655" y="5271003"/>
            <a:ext cx="1611739" cy="15379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426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89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482863EE-89F7-4582-A9C5-68CFCF63C1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940733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5661498"/>
            <a:ext cx="12192000" cy="127923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5" y="6028453"/>
            <a:ext cx="1803936" cy="706286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052602" y="5903742"/>
            <a:ext cx="73554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fficinaSansITCStd Book" panose="02000506040000020004" pitchFamily="50" charset="0"/>
              </a:rPr>
              <a:t>Kinder helfen Kindern 2026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3D80ED2-365F-42CC-B0AC-D10CB8DE3C1B}"/>
              </a:ext>
            </a:extLst>
          </p:cNvPr>
          <p:cNvSpPr/>
          <p:nvPr/>
        </p:nvSpPr>
        <p:spPr>
          <a:xfrm>
            <a:off x="8122024" y="963693"/>
            <a:ext cx="4069976" cy="3993789"/>
          </a:xfrm>
          <a:prstGeom prst="ellipse">
            <a:avLst/>
          </a:prstGeom>
          <a:solidFill>
            <a:srgbClr val="FFFFFF">
              <a:alpha val="76078"/>
            </a:srgb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11575235-D65C-47F3-8F4F-1D87513FB5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6138" y="1304309"/>
            <a:ext cx="3377430" cy="32228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265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1D083D98-F9F5-4752-B7FC-BD4297F557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0809550-5FAA-40DA-A40D-2E21440EA1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4825" y="224040"/>
            <a:ext cx="11838562" cy="663396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0B49F7BC-1825-48EA-805A-194BD833298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603" y="418289"/>
            <a:ext cx="11480789" cy="6446363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52D73A75-236B-4BC8-A00C-C0F92E531D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779" y="641563"/>
            <a:ext cx="11094844" cy="6223089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37C58E5B-2B6D-40C7-B3A9-483A95B79D76}"/>
              </a:ext>
            </a:extLst>
          </p:cNvPr>
          <p:cNvSpPr/>
          <p:nvPr/>
        </p:nvSpPr>
        <p:spPr>
          <a:xfrm>
            <a:off x="0" y="5661498"/>
            <a:ext cx="12192000" cy="1199713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5" y="6028453"/>
            <a:ext cx="1803936" cy="706286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883922" y="6110740"/>
            <a:ext cx="8424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fficinaSansITCStd Book" panose="02000506040000020004" pitchFamily="50" charset="0"/>
              </a:rPr>
              <a:t>Natur entdecken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119100B8-EC86-48AC-9E69-510C0027CD5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4656" y="5700410"/>
            <a:ext cx="1161738" cy="11085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9421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5661498"/>
            <a:ext cx="12192000" cy="1199713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5" y="6028453"/>
            <a:ext cx="1803936" cy="706286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478700" y="5999744"/>
            <a:ext cx="7234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fficinaSansITCStd Book" panose="02000506040000020004" pitchFamily="50" charset="0"/>
              </a:rPr>
              <a:t>Naturräume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90B9C2FA-393F-4BC4-988A-3D51741C56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107" y="289139"/>
            <a:ext cx="1845013" cy="5535038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E990DD9A-671C-4F47-B7C9-A8A7B03E61EB}"/>
              </a:ext>
            </a:extLst>
          </p:cNvPr>
          <p:cNvSpPr txBox="1"/>
          <p:nvPr/>
        </p:nvSpPr>
        <p:spPr>
          <a:xfrm>
            <a:off x="1956074" y="642019"/>
            <a:ext cx="35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OfficinaSansITCStd Book" panose="02000506040000020004" pitchFamily="50" charset="0"/>
              </a:rPr>
              <a:t>Tropischer Regenwald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0F61A46-EDEF-4AB1-95CD-2060A10D150F}"/>
              </a:ext>
            </a:extLst>
          </p:cNvPr>
          <p:cNvSpPr txBox="1"/>
          <p:nvPr/>
        </p:nvSpPr>
        <p:spPr>
          <a:xfrm>
            <a:off x="1938583" y="1228828"/>
            <a:ext cx="35992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OfficinaSansITCStd Book" panose="02000506040000020004" pitchFamily="50" charset="0"/>
              </a:rPr>
              <a:t>Dorniges Buschland in Trockengebieten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6D504454-F215-462E-965F-3D7555565261}"/>
              </a:ext>
            </a:extLst>
          </p:cNvPr>
          <p:cNvSpPr txBox="1"/>
          <p:nvPr/>
        </p:nvSpPr>
        <p:spPr>
          <a:xfrm>
            <a:off x="1956074" y="2575365"/>
            <a:ext cx="35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OfficinaSansITCStd Book" panose="02000506040000020004" pitchFamily="50" charset="0"/>
              </a:rPr>
              <a:t>Savanne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947AE738-016E-468E-9317-0079B37FE9A1}"/>
              </a:ext>
            </a:extLst>
          </p:cNvPr>
          <p:cNvSpPr txBox="1"/>
          <p:nvPr/>
        </p:nvSpPr>
        <p:spPr>
          <a:xfrm>
            <a:off x="1956074" y="3392601"/>
            <a:ext cx="5436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OfficinaSansITCStd Book" panose="02000506040000020004" pitchFamily="50" charset="0"/>
              </a:rPr>
              <a:t>Tropischer immergrüner Wald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4E43B4D-6A82-4F92-873B-5A0A61B5007D}"/>
              </a:ext>
            </a:extLst>
          </p:cNvPr>
          <p:cNvSpPr txBox="1"/>
          <p:nvPr/>
        </p:nvSpPr>
        <p:spPr>
          <a:xfrm>
            <a:off x="1956074" y="4098887"/>
            <a:ext cx="35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OfficinaSansITCStd Book" panose="02000506040000020004" pitchFamily="50" charset="0"/>
              </a:rPr>
              <a:t>Grassteppe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C7FE9DDD-DA7F-4F84-B541-EC99BB2C0A34}"/>
              </a:ext>
            </a:extLst>
          </p:cNvPr>
          <p:cNvSpPr txBox="1"/>
          <p:nvPr/>
        </p:nvSpPr>
        <p:spPr>
          <a:xfrm>
            <a:off x="1956074" y="4672502"/>
            <a:ext cx="55203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OfficinaSansITCStd Book" panose="02000506040000020004" pitchFamily="50" charset="0"/>
              </a:rPr>
              <a:t>Feuchtgebiet, während der Regenzeit überflutet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C1F386F9-1759-4825-B7D9-7398A681D0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4656" y="5700410"/>
            <a:ext cx="1161738" cy="1108572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098C5ED7-963E-4E0A-A84D-4A41392B5E0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4909" y="-768467"/>
            <a:ext cx="8437558" cy="8437558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A77A1C08-C813-4035-8FB6-60C0EAE949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3636" y="-1442678"/>
            <a:ext cx="6935491" cy="6935491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59BA2AE1-6EF7-4C9F-86F3-46C88F3CE13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309" y="1228829"/>
            <a:ext cx="5617916" cy="56179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575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ECDA7A80-FB88-49F3-B65E-C0062D0634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CAF98C9-CF5E-42A4-B05D-9E1C645F41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489" y="150969"/>
            <a:ext cx="11856695" cy="670703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98D2D6E-E5C7-437F-B0EC-5DB1BB2831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605" y="369483"/>
            <a:ext cx="11500346" cy="6488517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5661498"/>
            <a:ext cx="12192000" cy="1199713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5" y="6028453"/>
            <a:ext cx="1803936" cy="706286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287111" y="5965297"/>
            <a:ext cx="7878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fficinaSansITCStd Book" panose="02000506040000020004" pitchFamily="50" charset="0"/>
              </a:rPr>
              <a:t>Entlang der Küste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F829640-71B5-4D8C-AAE7-56A646E7996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4656" y="5700410"/>
            <a:ext cx="1161738" cy="11085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076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301C256-9B80-46C3-B974-0D7EAE5FD9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5074"/>
            <a:ext cx="12184110" cy="6873074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5661498"/>
            <a:ext cx="12192000" cy="1199713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5" y="6028453"/>
            <a:ext cx="1803936" cy="706286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883923" y="5999744"/>
            <a:ext cx="8424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fficinaSansITCStd Book" panose="02000506040000020004" pitchFamily="50" charset="0"/>
              </a:rPr>
              <a:t>Die Realität der armen Bevölkerung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6812233-F541-4E5D-9725-D67EDECD83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4656" y="5700410"/>
            <a:ext cx="1161738" cy="11085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943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0696F49D-DAE3-4F7C-9712-A85B99476D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435"/>
            <a:ext cx="12192000" cy="686943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1DF6BA9C-1BE5-4567-967C-B79173B2AB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309" y="150668"/>
            <a:ext cx="11924144" cy="6707331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5661498"/>
            <a:ext cx="12192000" cy="1199713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5" y="6028453"/>
            <a:ext cx="1803936" cy="706286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159541" y="5999744"/>
            <a:ext cx="8424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fficinaSansITCStd Book" panose="02000506040000020004" pitchFamily="50" charset="0"/>
              </a:rPr>
              <a:t>Schatten und frisches Wasser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D9BB4414-0D7E-427D-940A-7EBBE1151B3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4656" y="5700410"/>
            <a:ext cx="1161738" cy="11085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5642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DDAB4951-7E6C-402F-94CC-DB9A1D3D7E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5661498"/>
            <a:ext cx="12192000" cy="1199713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5" y="6028453"/>
            <a:ext cx="1803936" cy="70628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F9218B1-0BC7-47A9-AF40-10A2C0355F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4656" y="5700410"/>
            <a:ext cx="1161738" cy="1108572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18E75852-723B-4830-93DC-A500BC86080C}"/>
              </a:ext>
            </a:extLst>
          </p:cNvPr>
          <p:cNvSpPr txBox="1"/>
          <p:nvPr/>
        </p:nvSpPr>
        <p:spPr>
          <a:xfrm>
            <a:off x="2882470" y="5999744"/>
            <a:ext cx="7069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fficinaSansITCStd Book" panose="02000506040000020004" pitchFamily="50" charset="0"/>
              </a:rPr>
              <a:t>Raus in die Natur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429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37F8B7FB-799A-4F4A-AADE-265C7C967A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5661498"/>
            <a:ext cx="12192000" cy="1199713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5" y="6028453"/>
            <a:ext cx="1803936" cy="706286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854761" y="6028453"/>
            <a:ext cx="7124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fficinaSansITCStd Book" panose="02000506040000020004" pitchFamily="50" charset="0"/>
              </a:rPr>
              <a:t>Ökologische Zusammenhänge kennenlernen ...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0FAA714-C158-4F9E-B9A6-50B1B600AF7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4656" y="5700410"/>
            <a:ext cx="1161738" cy="11085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439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Microsoft Office PowerPoint</Application>
  <PresentationFormat>Breitbild</PresentationFormat>
  <Paragraphs>24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OfficinaSansITCStd Book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Birgit Braeske</dc:creator>
  <cp:lastModifiedBy>Holger Würth</cp:lastModifiedBy>
  <cp:revision>256</cp:revision>
  <dcterms:created xsi:type="dcterms:W3CDTF">2014-04-29T11:47:20Z</dcterms:created>
  <dcterms:modified xsi:type="dcterms:W3CDTF">2026-07-03T10:52:04Z</dcterms:modified>
</cp:coreProperties>
</file>